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4" r:id="rId12"/>
    <p:sldId id="266" r:id="rId13"/>
    <p:sldId id="27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69" d="100"/>
          <a:sy n="69" d="100"/>
        </p:scale>
        <p:origin x="78" y="10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1/13/2023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1/13/2023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1/13/2023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1/13/2023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1/13/2023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1/13/2023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9849EEC7-F193-C38C-3E57-100238506F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9237" y="2076994"/>
            <a:ext cx="8673427" cy="3151859"/>
          </a:xfrm>
        </p:spPr>
        <p:txBody>
          <a:bodyPr>
            <a:normAutofit lnSpcReduction="10000"/>
          </a:bodyPr>
          <a:lstStyle/>
          <a:p>
            <a:r>
              <a:rPr lang="fr-FR" sz="2800" dirty="0"/>
              <a:t>Programme de </a:t>
            </a:r>
          </a:p>
          <a:p>
            <a:r>
              <a:rPr lang="fr-FR" sz="3600" dirty="0"/>
              <a:t>Mobilité internationale des apprentis </a:t>
            </a:r>
          </a:p>
          <a:p>
            <a:r>
              <a:rPr lang="fr-FR" sz="2800" dirty="0"/>
              <a:t>de l’Académie de Nice (GIP FIPAN)</a:t>
            </a:r>
          </a:p>
          <a:p>
            <a:r>
              <a:rPr lang="fr-FR" sz="2800" dirty="0"/>
              <a:t>Dans le cadre de la convention de partenariat avec la </a:t>
            </a:r>
          </a:p>
          <a:p>
            <a:r>
              <a:rPr lang="fr-FR" sz="4000" b="1" dirty="0"/>
              <a:t>Mission Laïque Française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66119" y="5848865"/>
            <a:ext cx="58144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Contact : Philippe </a:t>
            </a:r>
            <a:r>
              <a:rPr lang="fr-FR" dirty="0" err="1"/>
              <a:t>Marsé</a:t>
            </a:r>
            <a:r>
              <a:rPr lang="fr-FR" dirty="0"/>
              <a:t>, CFA de l’Académie de Nice</a:t>
            </a:r>
          </a:p>
          <a:p>
            <a:r>
              <a:rPr lang="fr-FR" dirty="0" err="1"/>
              <a:t>GIP</a:t>
            </a:r>
            <a:r>
              <a:rPr lang="fr-FR" dirty="0"/>
              <a:t> </a:t>
            </a:r>
            <a:r>
              <a:rPr lang="fr-FR" dirty="0" err="1"/>
              <a:t>FIPAN</a:t>
            </a:r>
            <a:r>
              <a:rPr lang="fr-FR" dirty="0"/>
              <a:t>. </a:t>
            </a:r>
          </a:p>
          <a:p>
            <a:r>
              <a:rPr lang="fr-FR" dirty="0"/>
              <a:t>philippe.marse@gmail.com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6950781" y="5848865"/>
            <a:ext cx="39500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Contact : Dominique </a:t>
            </a:r>
            <a:r>
              <a:rPr lang="fr-FR" dirty="0" err="1"/>
              <a:t>Collado</a:t>
            </a:r>
            <a:r>
              <a:rPr lang="fr-FR" dirty="0"/>
              <a:t>, MLF. </a:t>
            </a:r>
          </a:p>
          <a:p>
            <a:r>
              <a:rPr lang="fr-FR" dirty="0"/>
              <a:t>dominique.collado@mlfmonde.org</a:t>
            </a:r>
          </a:p>
        </p:txBody>
      </p:sp>
      <p:pic>
        <p:nvPicPr>
          <p:cNvPr id="14338" name="Picture 2" descr="Logo de l’associa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32490" y="148282"/>
            <a:ext cx="1472332" cy="1117634"/>
          </a:xfrm>
          <a:prstGeom prst="rect">
            <a:avLst/>
          </a:prstGeom>
          <a:noFill/>
        </p:spPr>
      </p:pic>
      <p:pic>
        <p:nvPicPr>
          <p:cNvPr id="6" name="image1.pn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305725" y="205431"/>
            <a:ext cx="2209800" cy="619125"/>
          </a:xfrm>
          <a:prstGeom prst="rect">
            <a:avLst/>
          </a:prstGeom>
          <a:ln/>
        </p:spPr>
      </p:pic>
      <p:pic>
        <p:nvPicPr>
          <p:cNvPr id="7" name="image3.png"/>
          <p:cNvPicPr/>
          <p:nvPr/>
        </p:nvPicPr>
        <p:blipFill>
          <a:blip r:embed="rId4"/>
          <a:srcRect/>
          <a:stretch>
            <a:fillRect/>
          </a:stretch>
        </p:blipFill>
        <p:spPr>
          <a:xfrm>
            <a:off x="3003099" y="205431"/>
            <a:ext cx="1840865" cy="59055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491884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01B003-B8EC-7417-7CD3-BDB460D65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Extraits des contenus de formation (2/2)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7EB93548-B422-C95D-3814-90A3FF81C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9467" y="587027"/>
            <a:ext cx="6281873" cy="5683946"/>
          </a:xfrm>
        </p:spPr>
        <p:txBody>
          <a:bodyPr>
            <a:normAutofit/>
          </a:bodyPr>
          <a:lstStyle/>
          <a:p>
            <a:pPr algn="just"/>
            <a:r>
              <a:rPr lang="fr-FR" sz="2000" dirty="0"/>
              <a:t>Multimédia, Images, Internet:</a:t>
            </a:r>
          </a:p>
          <a:p>
            <a:pPr marL="0" indent="0" algn="just">
              <a:buNone/>
            </a:pPr>
            <a:r>
              <a:rPr lang="fr-FR" sz="1600" i="1" dirty="0"/>
              <a:t>Conduite d'un projet de communication; gestion de relations techniques avec des prestataires; production de supports et d’opérations de communication; recherche et production d’informations ponctuelles; enrichissement d’un système d'information.</a:t>
            </a:r>
          </a:p>
          <a:p>
            <a:pPr algn="just"/>
            <a:endParaRPr lang="fr-FR" sz="1600" dirty="0"/>
          </a:p>
          <a:p>
            <a:pPr algn="just"/>
            <a:r>
              <a:rPr lang="fr-FR" sz="2000" dirty="0"/>
              <a:t>Numérique, Informatique Réseau, Programmation:</a:t>
            </a:r>
          </a:p>
          <a:p>
            <a:pPr marL="0" indent="0" algn="just">
              <a:buNone/>
            </a:pPr>
            <a:r>
              <a:rPr lang="fr-FR" sz="1600" i="1" dirty="0"/>
              <a:t>Concevoir et développer une solution applicative; protéger les données à caractère personnel; préserver l'identité numérique de l’organisation; sécuriser les équipements et les usages des utilisateurs; assurer la cybersécurité d’une infrastructure réseau, d’un système, d’un service; assurer la cybersécurité d’une solution applicative et de son développement.</a:t>
            </a:r>
          </a:p>
        </p:txBody>
      </p:sp>
    </p:spTree>
    <p:extLst>
      <p:ext uri="{BB962C8B-B14F-4D97-AF65-F5344CB8AC3E}">
        <p14:creationId xmlns:p14="http://schemas.microsoft.com/office/powerpoint/2010/main" val="3055204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01B003-B8EC-7417-7CD3-BDB460D65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Exemples de mission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AFBC768-C138-601E-BEC2-7BB6B2316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2717" y="1337873"/>
            <a:ext cx="7220607" cy="4480546"/>
          </a:xfrm>
        </p:spPr>
        <p:txBody>
          <a:bodyPr>
            <a:normAutofit lnSpcReduction="10000"/>
          </a:bodyPr>
          <a:lstStyle/>
          <a:p>
            <a:pPr algn="just"/>
            <a:r>
              <a:rPr lang="fr-FR" dirty="0"/>
              <a:t>Mise en place d’un tableau de bord comptable et financier.</a:t>
            </a:r>
          </a:p>
          <a:p>
            <a:pPr algn="just"/>
            <a:endParaRPr lang="fr-FR" dirty="0"/>
          </a:p>
          <a:p>
            <a:pPr algn="just"/>
            <a:r>
              <a:rPr lang="fr-FR" dirty="0"/>
              <a:t>Mise en place d’un tableau de suivi de l’activité avec ses indicateurs.</a:t>
            </a:r>
          </a:p>
          <a:p>
            <a:pPr algn="just"/>
            <a:endParaRPr lang="fr-FR" dirty="0"/>
          </a:p>
          <a:p>
            <a:pPr algn="just"/>
            <a:r>
              <a:rPr lang="fr-FR" dirty="0"/>
              <a:t>Création d’un plan de communication dans le cadre d’une relation clients numérisée.</a:t>
            </a:r>
          </a:p>
          <a:p>
            <a:pPr algn="just"/>
            <a:endParaRPr lang="fr-FR" dirty="0"/>
          </a:p>
          <a:p>
            <a:pPr algn="just"/>
            <a:r>
              <a:rPr lang="fr-FR" dirty="0"/>
              <a:t>Organisation d’une opération de fidélisation clients.</a:t>
            </a:r>
          </a:p>
          <a:p>
            <a:pPr algn="just"/>
            <a:endParaRPr lang="fr-FR" dirty="0"/>
          </a:p>
          <a:p>
            <a:pPr algn="just"/>
            <a:r>
              <a:rPr lang="fr-FR" dirty="0"/>
              <a:t>Programmation d’un parc informatique.</a:t>
            </a:r>
          </a:p>
          <a:p>
            <a:pPr marL="0" indent="0" algn="just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27606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01B003-B8EC-7417-7CD3-BDB460D65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prochaines étapes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AFBC768-C138-601E-BEC2-7BB6B2316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1393" y="1563651"/>
            <a:ext cx="6633585" cy="4480546"/>
          </a:xfrm>
        </p:spPr>
        <p:txBody>
          <a:bodyPr>
            <a:normAutofit lnSpcReduction="10000"/>
          </a:bodyPr>
          <a:lstStyle/>
          <a:p>
            <a:pPr algn="just"/>
            <a:r>
              <a:rPr lang="fr-FR" dirty="0"/>
              <a:t>1. Je manifeste mon intérêt auprès de Dominique </a:t>
            </a:r>
            <a:r>
              <a:rPr lang="fr-FR" dirty="0" err="1"/>
              <a:t>Collado</a:t>
            </a:r>
            <a:r>
              <a:rPr lang="fr-FR"/>
              <a:t>, </a:t>
            </a:r>
            <a:r>
              <a:rPr lang="fr-FR" smtClean="0"/>
              <a:t>référente </a:t>
            </a:r>
            <a:r>
              <a:rPr lang="fr-FR" dirty="0"/>
              <a:t>pour la MLF</a:t>
            </a:r>
          </a:p>
          <a:p>
            <a:pPr algn="just"/>
            <a:endParaRPr lang="fr-FR" dirty="0"/>
          </a:p>
          <a:p>
            <a:pPr algn="just"/>
            <a:r>
              <a:rPr lang="fr-FR" dirty="0"/>
              <a:t>2. Je réponds au questionnaire de besoins.</a:t>
            </a:r>
          </a:p>
          <a:p>
            <a:pPr algn="just"/>
            <a:endParaRPr lang="fr-FR" dirty="0"/>
          </a:p>
          <a:p>
            <a:pPr algn="just"/>
            <a:r>
              <a:rPr lang="fr-FR" dirty="0"/>
              <a:t>3. J’organise avec le CFA* du GIP FIPAN la campagne de recrutement.</a:t>
            </a:r>
          </a:p>
          <a:p>
            <a:pPr algn="just"/>
            <a:endParaRPr lang="fr-FR" dirty="0"/>
          </a:p>
          <a:p>
            <a:pPr algn="just"/>
            <a:r>
              <a:rPr lang="fr-FR" dirty="0"/>
              <a:t>4. Je sélectionne mon apprenti(e).</a:t>
            </a:r>
          </a:p>
          <a:p>
            <a:pPr algn="just"/>
            <a:endParaRPr lang="fr-FR" dirty="0"/>
          </a:p>
          <a:p>
            <a:pPr marL="0" indent="0" algn="just">
              <a:buNone/>
            </a:pPr>
            <a:r>
              <a:rPr lang="fr-FR" sz="1400" i="1" dirty="0"/>
              <a:t>*Centre de formation des apprentis.</a:t>
            </a:r>
          </a:p>
        </p:txBody>
      </p:sp>
    </p:spTree>
    <p:extLst>
      <p:ext uri="{BB962C8B-B14F-4D97-AF65-F5344CB8AC3E}">
        <p14:creationId xmlns:p14="http://schemas.microsoft.com/office/powerpoint/2010/main" val="1233393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9849EEC7-F193-C38C-3E57-100238506F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9237" y="2076994"/>
            <a:ext cx="8673427" cy="3151859"/>
          </a:xfrm>
        </p:spPr>
        <p:txBody>
          <a:bodyPr>
            <a:normAutofit lnSpcReduction="10000"/>
          </a:bodyPr>
          <a:lstStyle/>
          <a:p>
            <a:r>
              <a:rPr lang="fr-FR" sz="2800" dirty="0"/>
              <a:t>Programme de </a:t>
            </a:r>
          </a:p>
          <a:p>
            <a:r>
              <a:rPr lang="fr-FR" sz="3600" dirty="0"/>
              <a:t>Mobilité internationale des apprentis </a:t>
            </a:r>
          </a:p>
          <a:p>
            <a:r>
              <a:rPr lang="fr-FR" sz="2800" dirty="0"/>
              <a:t>de l’Académie de Nice (GIP FIPAN)</a:t>
            </a:r>
          </a:p>
          <a:p>
            <a:r>
              <a:rPr lang="fr-FR" sz="2800" dirty="0"/>
              <a:t>Dans le cadre de la convention de partenariat avec la </a:t>
            </a:r>
          </a:p>
          <a:p>
            <a:r>
              <a:rPr lang="fr-FR" sz="4000" b="1" dirty="0"/>
              <a:t>Mission Laïque Française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66119" y="5848865"/>
            <a:ext cx="58144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Contact : Philippe </a:t>
            </a:r>
            <a:r>
              <a:rPr lang="fr-FR" dirty="0" err="1"/>
              <a:t>Marsé</a:t>
            </a:r>
            <a:r>
              <a:rPr lang="fr-FR" dirty="0"/>
              <a:t>, CFA de l’Académie de Nice</a:t>
            </a:r>
          </a:p>
          <a:p>
            <a:r>
              <a:rPr lang="fr-FR" dirty="0" err="1"/>
              <a:t>GIP</a:t>
            </a:r>
            <a:r>
              <a:rPr lang="fr-FR" dirty="0"/>
              <a:t> </a:t>
            </a:r>
            <a:r>
              <a:rPr lang="fr-FR" dirty="0" err="1"/>
              <a:t>FIPAN</a:t>
            </a:r>
            <a:r>
              <a:rPr lang="fr-FR" dirty="0"/>
              <a:t>. </a:t>
            </a:r>
          </a:p>
          <a:p>
            <a:r>
              <a:rPr lang="fr-FR" dirty="0"/>
              <a:t>philippe.marse@gmail.com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6950781" y="5848865"/>
            <a:ext cx="39500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Contact : Dominique </a:t>
            </a:r>
            <a:r>
              <a:rPr lang="fr-FR" dirty="0" err="1"/>
              <a:t>Collado</a:t>
            </a:r>
            <a:r>
              <a:rPr lang="fr-FR" dirty="0"/>
              <a:t>, MLF. </a:t>
            </a:r>
          </a:p>
          <a:p>
            <a:r>
              <a:rPr lang="fr-FR" dirty="0"/>
              <a:t>dominique.collado@mlfmonde.org</a:t>
            </a:r>
          </a:p>
        </p:txBody>
      </p:sp>
      <p:pic>
        <p:nvPicPr>
          <p:cNvPr id="14338" name="Picture 2" descr="Logo de l’associa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32490" y="148282"/>
            <a:ext cx="1472332" cy="1117634"/>
          </a:xfrm>
          <a:prstGeom prst="rect">
            <a:avLst/>
          </a:prstGeom>
          <a:noFill/>
        </p:spPr>
      </p:pic>
      <p:pic>
        <p:nvPicPr>
          <p:cNvPr id="6" name="image1.pn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305725" y="205431"/>
            <a:ext cx="2209800" cy="619125"/>
          </a:xfrm>
          <a:prstGeom prst="rect">
            <a:avLst/>
          </a:prstGeom>
          <a:ln/>
        </p:spPr>
      </p:pic>
      <p:pic>
        <p:nvPicPr>
          <p:cNvPr id="7" name="image3.png"/>
          <p:cNvPicPr/>
          <p:nvPr/>
        </p:nvPicPr>
        <p:blipFill>
          <a:blip r:embed="rId4"/>
          <a:srcRect/>
          <a:stretch>
            <a:fillRect/>
          </a:stretch>
        </p:blipFill>
        <p:spPr>
          <a:xfrm>
            <a:off x="3003099" y="205431"/>
            <a:ext cx="1840865" cy="59055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491884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AB7E8C-A419-47FE-D874-593600B151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9237" y="2390503"/>
            <a:ext cx="8679915" cy="2196050"/>
          </a:xfrm>
        </p:spPr>
        <p:txBody>
          <a:bodyPr>
            <a:noAutofit/>
          </a:bodyPr>
          <a:lstStyle/>
          <a:p>
            <a:r>
              <a:rPr lang="fr-FR" sz="6600" dirty="0"/>
              <a:t>Pourquoi accueillir </a:t>
            </a:r>
            <a:br>
              <a:rPr lang="fr-FR" sz="6600" dirty="0"/>
            </a:br>
            <a:r>
              <a:rPr lang="fr-FR" sz="6600" dirty="0"/>
              <a:t>un(e) apprenti(e) </a:t>
            </a:r>
            <a:br>
              <a:rPr lang="fr-FR" sz="6600" dirty="0"/>
            </a:br>
            <a:r>
              <a:rPr lang="fr-FR" sz="6600" dirty="0"/>
              <a:t>dans mon établissement? </a:t>
            </a:r>
          </a:p>
        </p:txBody>
      </p:sp>
    </p:spTree>
    <p:extLst>
      <p:ext uri="{BB962C8B-B14F-4D97-AF65-F5344CB8AC3E}">
        <p14:creationId xmlns:p14="http://schemas.microsoft.com/office/powerpoint/2010/main" val="3491884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CE2EB1-69CF-44FA-33F6-19B906BB7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L’apprenti(e) est déjà sur le terrain.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E3EFC6-74F8-A6EE-67F7-1EEB503B0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9978" y="1218772"/>
            <a:ext cx="6281873" cy="4420455"/>
          </a:xfrm>
        </p:spPr>
        <p:txBody>
          <a:bodyPr/>
          <a:lstStyle/>
          <a:p>
            <a:pPr algn="just"/>
            <a:r>
              <a:rPr lang="fr-FR" dirty="0"/>
              <a:t>Un(e) apprenti(e) est un alternant qui suit un </a:t>
            </a:r>
            <a:r>
              <a:rPr lang="fr-FR" b="1" dirty="0"/>
              <a:t>enseignement</a:t>
            </a:r>
            <a:r>
              <a:rPr lang="fr-FR" dirty="0"/>
              <a:t> </a:t>
            </a:r>
            <a:r>
              <a:rPr lang="fr-FR" b="1" dirty="0"/>
              <a:t>théorique et professionnelle </a:t>
            </a:r>
            <a:r>
              <a:rPr lang="fr-FR" dirty="0"/>
              <a:t>dans un centre d’apprentissage (CFA) et </a:t>
            </a:r>
            <a:r>
              <a:rPr lang="fr-FR" b="1" dirty="0"/>
              <a:t>au sein d’une entreprise </a:t>
            </a:r>
            <a:r>
              <a:rPr lang="fr-FR" dirty="0"/>
              <a:t>avec laquelle il ou elle a signé un contrat de travail. </a:t>
            </a:r>
          </a:p>
          <a:p>
            <a:pPr marL="0" indent="0">
              <a:buNone/>
            </a:pPr>
            <a:endParaRPr lang="fr-FR" dirty="0"/>
          </a:p>
          <a:p>
            <a:pPr algn="just"/>
            <a:r>
              <a:rPr lang="fr-FR" dirty="0"/>
              <a:t>Une fois dans mon établissement, il ou elle apportera ses compétences et ses expériences déjà acquises. J’accueille donc quelqu’un </a:t>
            </a:r>
            <a:r>
              <a:rPr lang="fr-FR" b="1" dirty="0"/>
              <a:t>déjà opérationnel qui connait le monde du travail</a:t>
            </a:r>
            <a:r>
              <a:rPr lang="fr-FR" dirty="0"/>
              <a:t>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51432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B4C3EF-301D-246D-354C-400F2B374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processus est simple et formalisé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A51006D-5DE6-14E5-0EDC-E52D6CB39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649014"/>
            <a:ext cx="6281873" cy="5559972"/>
          </a:xfrm>
        </p:spPr>
        <p:txBody>
          <a:bodyPr/>
          <a:lstStyle/>
          <a:p>
            <a:pPr algn="just"/>
            <a:r>
              <a:rPr lang="fr-FR" dirty="0"/>
              <a:t>J’établis un </a:t>
            </a:r>
            <a:r>
              <a:rPr lang="fr-FR" b="1" dirty="0"/>
              <a:t>contenu de mission avec des objectifs précis </a:t>
            </a:r>
            <a:r>
              <a:rPr lang="fr-FR" dirty="0"/>
              <a:t>et un profil de candidat recherché. </a:t>
            </a:r>
            <a:r>
              <a:rPr lang="fr-FR" b="1" dirty="0"/>
              <a:t>La durée peut être de 2 semaines à 6 mois. </a:t>
            </a:r>
          </a:p>
          <a:p>
            <a:pPr marL="0" indent="0" algn="just">
              <a:buNone/>
            </a:pPr>
            <a:endParaRPr lang="fr-FR" b="1" dirty="0"/>
          </a:p>
          <a:p>
            <a:pPr algn="just"/>
            <a:r>
              <a:rPr lang="fr-FR" dirty="0"/>
              <a:t>Le GIP FIPAN (Académie de Nice) me propose une </a:t>
            </a:r>
            <a:r>
              <a:rPr lang="fr-FR" b="1" dirty="0"/>
              <a:t>présélection de candidatures </a:t>
            </a:r>
            <a:r>
              <a:rPr lang="fr-FR" dirty="0"/>
              <a:t>adaptées, je fais mon choix après entretien.</a:t>
            </a:r>
          </a:p>
          <a:p>
            <a:endParaRPr lang="fr-FR" dirty="0"/>
          </a:p>
          <a:p>
            <a:r>
              <a:rPr lang="fr-FR" dirty="0"/>
              <a:t>J’accueille l’apprenti(e) dans mon établissement après avoir signé une </a:t>
            </a:r>
            <a:r>
              <a:rPr lang="fr-FR" b="1" dirty="0"/>
              <a:t>convention </a:t>
            </a:r>
            <a:r>
              <a:rPr lang="fr-FR" dirty="0"/>
              <a:t>avec son employeur et son centre d’apprentissage en France.</a:t>
            </a:r>
          </a:p>
        </p:txBody>
      </p:sp>
    </p:spTree>
    <p:extLst>
      <p:ext uri="{BB962C8B-B14F-4D97-AF65-F5344CB8AC3E}">
        <p14:creationId xmlns:p14="http://schemas.microsoft.com/office/powerpoint/2010/main" val="2016721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D00F55-CDAB-CE49-2413-329039F5D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J’en fais un(e)  membre à part entière de mon équipe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05A5B6-C7EC-5EF2-E525-A2185E49F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953835"/>
            <a:ext cx="6590077" cy="5248622"/>
          </a:xfrm>
        </p:spPr>
        <p:txBody>
          <a:bodyPr/>
          <a:lstStyle/>
          <a:p>
            <a:pPr algn="just"/>
            <a:r>
              <a:rPr lang="fr-FR" dirty="0"/>
              <a:t>J’ai choisi mon apprenti(e) </a:t>
            </a:r>
            <a:r>
              <a:rPr lang="fr-FR" b="1" dirty="0"/>
              <a:t>en fonction de son expérience et de son domaine de spécialité</a:t>
            </a:r>
            <a:r>
              <a:rPr lang="fr-FR" dirty="0"/>
              <a:t>: la communication et le traitement de l’information, la gestion et la comptabilité …</a:t>
            </a:r>
          </a:p>
          <a:p>
            <a:pPr algn="just"/>
            <a:endParaRPr lang="fr-FR" dirty="0"/>
          </a:p>
          <a:p>
            <a:pPr algn="just"/>
            <a:r>
              <a:rPr lang="fr-FR" dirty="0"/>
              <a:t>En lien avec son tuteur en France, je l’accompagne dans l’accomplissement de sa mission et </a:t>
            </a:r>
            <a:r>
              <a:rPr lang="fr-FR" b="1" dirty="0"/>
              <a:t>la réalisation des livrables commandés</a:t>
            </a:r>
            <a:r>
              <a:rPr lang="fr-FR" dirty="0"/>
              <a:t>. Par exemple, un modèle de budget pour mon établissement un tableau de bord comptable et financier, un plan de communication multi media …</a:t>
            </a:r>
          </a:p>
          <a:p>
            <a:pPr marL="0" indent="0" algn="just">
              <a:buNone/>
            </a:pPr>
            <a:endParaRPr lang="fr-FR" dirty="0"/>
          </a:p>
          <a:p>
            <a:pPr algn="just"/>
            <a:r>
              <a:rPr lang="fr-FR" dirty="0"/>
              <a:t>En l’intégrant pleinement dans la vie de l’établissement, je lui donne une </a:t>
            </a:r>
            <a:r>
              <a:rPr lang="fr-FR" b="1" dirty="0"/>
              <a:t>expérience professionnelle et personnelle riche et formatrice</a:t>
            </a:r>
            <a:r>
              <a:rPr lang="fr-FR" dirty="0"/>
              <a:t>. </a:t>
            </a:r>
          </a:p>
          <a:p>
            <a:pPr algn="just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4490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3C2350-696D-BC08-1BC9-DCA43AE31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Le modèle économique est avantageux pour mon établissement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2C88C9-910F-1B84-96D9-668F5CFC2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7427" y="804689"/>
            <a:ext cx="6281873" cy="5248622"/>
          </a:xfrm>
        </p:spPr>
        <p:txBody>
          <a:bodyPr/>
          <a:lstStyle/>
          <a:p>
            <a:pPr algn="just"/>
            <a:r>
              <a:rPr lang="fr-FR" b="1" dirty="0"/>
              <a:t>Les frais de voyage et de vie sur place sont soutenus </a:t>
            </a:r>
            <a:r>
              <a:rPr lang="fr-FR" dirty="0"/>
              <a:t>par l’opérateur du programme de mobilité. </a:t>
            </a:r>
          </a:p>
          <a:p>
            <a:pPr algn="just"/>
            <a:endParaRPr lang="fr-FR" dirty="0"/>
          </a:p>
          <a:p>
            <a:pPr algn="just"/>
            <a:r>
              <a:rPr lang="fr-FR" dirty="0"/>
              <a:t>Si mon apprenti(e) est détaché(e) par son entreprise, </a:t>
            </a:r>
            <a:r>
              <a:rPr lang="fr-FR" b="1" dirty="0"/>
              <a:t>celle-ci continue de lui payer son salaire</a:t>
            </a:r>
            <a:r>
              <a:rPr lang="fr-FR" dirty="0"/>
              <a:t>. </a:t>
            </a:r>
          </a:p>
          <a:p>
            <a:pPr algn="just"/>
            <a:endParaRPr lang="fr-FR" dirty="0"/>
          </a:p>
          <a:p>
            <a:pPr algn="just"/>
            <a:r>
              <a:rPr lang="fr-FR" dirty="0"/>
              <a:t>Dans le cas contraire et durant tout son séjour, je lui verse une </a:t>
            </a:r>
            <a:r>
              <a:rPr lang="fr-FR" b="1" dirty="0"/>
              <a:t>indemnité mensuelle basée sur un tableau de coûts paramétriques par pays (entre 150 et 350€/mois) selon le niveau de vie.</a:t>
            </a:r>
          </a:p>
          <a:p>
            <a:pPr marL="0" indent="0" algn="just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93171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01B003-B8EC-7417-7CD3-BDB460D65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En résumé,  tout le monde y gagne !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AFBC768-C138-601E-BEC2-7BB6B2316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3738" y="325821"/>
            <a:ext cx="7220607" cy="633773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fr-FR" sz="2100" b="1" i="1" dirty="0"/>
              <a:t>Les avantages de la formule</a:t>
            </a:r>
          </a:p>
          <a:p>
            <a:pPr marL="0" indent="0" algn="just">
              <a:buNone/>
            </a:pPr>
            <a:endParaRPr lang="fr-FR" dirty="0"/>
          </a:p>
          <a:p>
            <a:pPr algn="just"/>
            <a:r>
              <a:rPr lang="fr-FR" b="1" dirty="0"/>
              <a:t>Pour l’établissement : </a:t>
            </a:r>
          </a:p>
          <a:p>
            <a:pPr algn="just">
              <a:buFontTx/>
              <a:buChar char="-"/>
            </a:pPr>
            <a:r>
              <a:rPr lang="fr-FR" dirty="0"/>
              <a:t>Une facilité de recrutement, </a:t>
            </a:r>
          </a:p>
          <a:p>
            <a:pPr algn="just">
              <a:buFontTx/>
              <a:buChar char="-"/>
            </a:pPr>
            <a:r>
              <a:rPr lang="fr-FR" dirty="0"/>
              <a:t>L’accès aux compétences d’un(e) jeune en formation évoluant déjà dans une organisation de petite ou moyenne taille, </a:t>
            </a:r>
          </a:p>
          <a:p>
            <a:pPr algn="just">
              <a:buFontTx/>
              <a:buChar char="-"/>
            </a:pPr>
            <a:r>
              <a:rPr lang="fr-FR" dirty="0"/>
              <a:t>La possibilité de pallier l’absence de certaines compétences, </a:t>
            </a:r>
          </a:p>
          <a:p>
            <a:pPr algn="just">
              <a:buFontTx/>
              <a:buChar char="-"/>
            </a:pPr>
            <a:r>
              <a:rPr lang="fr-FR" dirty="0"/>
              <a:t>La livraison d’un outil réutilisable (voire de plusieurs), </a:t>
            </a:r>
          </a:p>
          <a:p>
            <a:pPr algn="just">
              <a:buFontTx/>
              <a:buChar char="-"/>
            </a:pPr>
            <a:r>
              <a:rPr lang="fr-FR" dirty="0"/>
              <a:t>L’apport d’une composante française à l’équipe.</a:t>
            </a:r>
          </a:p>
          <a:p>
            <a:pPr algn="just"/>
            <a:endParaRPr lang="fr-FR" dirty="0"/>
          </a:p>
          <a:p>
            <a:pPr algn="just"/>
            <a:r>
              <a:rPr lang="fr-FR" b="1" dirty="0"/>
              <a:t>Pour la/le jeune en formation: </a:t>
            </a:r>
          </a:p>
          <a:p>
            <a:pPr algn="just">
              <a:buFontTx/>
              <a:buChar char="-"/>
            </a:pPr>
            <a:r>
              <a:rPr lang="fr-FR" dirty="0"/>
              <a:t>Une expérience de vie à l’étranger inestimable,</a:t>
            </a:r>
          </a:p>
          <a:p>
            <a:pPr algn="just">
              <a:buFontTx/>
              <a:buChar char="-"/>
            </a:pPr>
            <a:r>
              <a:rPr lang="fr-FR" dirty="0"/>
              <a:t>L’accueil dans une structure à taille humaine,</a:t>
            </a:r>
          </a:p>
          <a:p>
            <a:pPr algn="just">
              <a:buFontTx/>
              <a:buChar char="-"/>
            </a:pPr>
            <a:r>
              <a:rPr lang="fr-FR" dirty="0"/>
              <a:t>La mise en pratique de ses savoirs dans le cadre d’une mission bien définie,</a:t>
            </a:r>
          </a:p>
          <a:p>
            <a:pPr algn="just">
              <a:buFontTx/>
              <a:buChar char="-"/>
            </a:pPr>
            <a:r>
              <a:rPr lang="fr-FR" dirty="0"/>
              <a:t>Le développement de ses compétences linguistiques,</a:t>
            </a:r>
          </a:p>
          <a:p>
            <a:pPr algn="just">
              <a:buFontTx/>
              <a:buChar char="-"/>
            </a:pPr>
            <a:r>
              <a:rPr lang="fr-FR" dirty="0"/>
              <a:t>Une employabilité renforcée à son retour. </a:t>
            </a:r>
          </a:p>
        </p:txBody>
      </p:sp>
    </p:spTree>
    <p:extLst>
      <p:ext uri="{BB962C8B-B14F-4D97-AF65-F5344CB8AC3E}">
        <p14:creationId xmlns:p14="http://schemas.microsoft.com/office/powerpoint/2010/main" val="2300637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01B003-B8EC-7417-7CD3-BDB460D65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Les filières de formation concernées</a:t>
            </a:r>
            <a:br>
              <a:rPr lang="fr-FR" dirty="0"/>
            </a:br>
            <a:r>
              <a:rPr lang="fr-FR" dirty="0"/>
              <a:t>(BTS* à BAC+3)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AFBC768-C138-601E-BEC2-7BB6B2316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2414" y="1323677"/>
            <a:ext cx="7041931" cy="4508938"/>
          </a:xfrm>
        </p:spPr>
        <p:txBody>
          <a:bodyPr>
            <a:normAutofit/>
          </a:bodyPr>
          <a:lstStyle/>
          <a:p>
            <a:pPr algn="just"/>
            <a:r>
              <a:rPr lang="fr-FR" sz="2000" b="1" dirty="0"/>
              <a:t>Administration, Gestion, Comptabilité.</a:t>
            </a:r>
          </a:p>
          <a:p>
            <a:pPr algn="just"/>
            <a:endParaRPr lang="fr-FR" sz="2000" b="1" dirty="0"/>
          </a:p>
          <a:p>
            <a:pPr algn="just"/>
            <a:r>
              <a:rPr lang="fr-FR" sz="2000" b="1" dirty="0"/>
              <a:t>Commerce, Vente, Services.</a:t>
            </a:r>
          </a:p>
          <a:p>
            <a:pPr algn="just"/>
            <a:endParaRPr lang="fr-FR" sz="2000" b="1" dirty="0"/>
          </a:p>
          <a:p>
            <a:pPr algn="just"/>
            <a:r>
              <a:rPr lang="fr-FR" sz="2000" b="1" dirty="0"/>
              <a:t>Multimédia, Images, Internet.</a:t>
            </a:r>
          </a:p>
          <a:p>
            <a:pPr algn="just"/>
            <a:endParaRPr lang="fr-FR" sz="2000" b="1" dirty="0"/>
          </a:p>
          <a:p>
            <a:pPr algn="just"/>
            <a:r>
              <a:rPr lang="fr-FR" sz="2000" b="1" dirty="0"/>
              <a:t>Numérique, Informatique Réseau, Programmation.</a:t>
            </a:r>
          </a:p>
          <a:p>
            <a:pPr marL="0" indent="0" algn="just">
              <a:buNone/>
            </a:pPr>
            <a:endParaRPr lang="fr-FR" sz="2000" b="1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907ABF7-5A84-C8B0-D960-577CA589AE73}"/>
              </a:ext>
            </a:extLst>
          </p:cNvPr>
          <p:cNvSpPr txBox="1"/>
          <p:nvPr/>
        </p:nvSpPr>
        <p:spPr>
          <a:xfrm>
            <a:off x="1375066" y="5832615"/>
            <a:ext cx="331494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i="1" dirty="0"/>
              <a:t>*BTS: Brevet de technicien supérieur</a:t>
            </a:r>
          </a:p>
        </p:txBody>
      </p:sp>
    </p:spTree>
    <p:extLst>
      <p:ext uri="{BB962C8B-B14F-4D97-AF65-F5344CB8AC3E}">
        <p14:creationId xmlns:p14="http://schemas.microsoft.com/office/powerpoint/2010/main" val="3760080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01B003-B8EC-7417-7CD3-BDB460D65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Extraits des contenus de formation (1/2)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7EB93548-B422-C95D-3814-90A3FF81C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587027"/>
            <a:ext cx="6281873" cy="5683946"/>
          </a:xfrm>
        </p:spPr>
        <p:txBody>
          <a:bodyPr>
            <a:normAutofit/>
          </a:bodyPr>
          <a:lstStyle/>
          <a:p>
            <a:pPr algn="just"/>
            <a:r>
              <a:rPr lang="fr-FR" sz="2000" dirty="0"/>
              <a:t>Administration, Gestion, Comptabilité:</a:t>
            </a:r>
          </a:p>
          <a:p>
            <a:pPr marL="0" indent="0" algn="just">
              <a:buNone/>
            </a:pPr>
            <a:r>
              <a:rPr lang="fr-FR" sz="1600" i="1" dirty="0"/>
              <a:t>Contrôle et traitement comptable des opérations commerciales; contrôle et production de l'information financière; fiabilisation de l'information et du système d'information comptable (SIC); analyse et prévision de l’activité; analyse de la situation financière.</a:t>
            </a:r>
          </a:p>
          <a:p>
            <a:pPr marL="0" indent="0" algn="just">
              <a:buNone/>
            </a:pPr>
            <a:endParaRPr lang="fr-FR" sz="1600" i="1" dirty="0"/>
          </a:p>
          <a:p>
            <a:pPr algn="just"/>
            <a:r>
              <a:rPr lang="fr-FR" sz="2000" dirty="0"/>
              <a:t>Commerce, Vente, Services:</a:t>
            </a:r>
          </a:p>
          <a:p>
            <a:pPr marL="0" indent="0" algn="just">
              <a:buNone/>
            </a:pPr>
            <a:r>
              <a:rPr lang="fr-FR" sz="1600" i="1" dirty="0"/>
              <a:t>Organiser, animer et exploiter un évènement commercial; remonter, valoriser et partager l’information commerciale; créer et entretenir la relation client à distance; apprécier la performance commerciale à partir d’indicateurs d’activité; produire, publier et assurer la visibilité des contenus digitaux; faciliter et sécuriser la relation commerciale; participer au développement d’un réseau de partenaires; mobiliser un réseau de partenaires et évaluer les performances.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3687679410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tlas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984</TotalTime>
  <Words>964</Words>
  <Application>Microsoft Office PowerPoint</Application>
  <PresentationFormat>Grand écran</PresentationFormat>
  <Paragraphs>100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Calibri Light</vt:lpstr>
      <vt:lpstr>Rockwell</vt:lpstr>
      <vt:lpstr>Wingdings</vt:lpstr>
      <vt:lpstr>Atlas</vt:lpstr>
      <vt:lpstr>Présentation PowerPoint</vt:lpstr>
      <vt:lpstr>Pourquoi accueillir  un(e) apprenti(e)  dans mon établissement? </vt:lpstr>
      <vt:lpstr>L’apprenti(e) est déjà sur le terrain.</vt:lpstr>
      <vt:lpstr>Le processus est simple et formalisé</vt:lpstr>
      <vt:lpstr>J’en fais un(e)  membre à part entière de mon équipe</vt:lpstr>
      <vt:lpstr>Le modèle économique est avantageux pour mon établissement</vt:lpstr>
      <vt:lpstr>En résumé,  tout le monde y gagne !</vt:lpstr>
      <vt:lpstr>Les filières de formation concernées (BTS* à BAC+3)</vt:lpstr>
      <vt:lpstr>Extraits des contenus de formation (1/2)</vt:lpstr>
      <vt:lpstr>Extraits des contenus de formation (2/2)</vt:lpstr>
      <vt:lpstr>Exemples de mission</vt:lpstr>
      <vt:lpstr>Les prochaines étapes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Pourquoi accueillir  un(e) apprenti(e)  dans mon Alliance?</dc:title>
  <dc:creator>Gérald Candelle</dc:creator>
  <cp:lastModifiedBy>Dominique Collado</cp:lastModifiedBy>
  <cp:revision>34</cp:revision>
  <cp:lastPrinted>2022-06-01T14:16:25Z</cp:lastPrinted>
  <dcterms:created xsi:type="dcterms:W3CDTF">2022-06-01T08:58:04Z</dcterms:created>
  <dcterms:modified xsi:type="dcterms:W3CDTF">2023-01-13T14:06:55Z</dcterms:modified>
</cp:coreProperties>
</file>